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52" r:id="rId1"/>
  </p:sldMasterIdLst>
  <p:notesMasterIdLst>
    <p:notesMasterId r:id="rId27"/>
  </p:notesMasterIdLst>
  <p:sldIdLst>
    <p:sldId id="256" r:id="rId2"/>
    <p:sldId id="374" r:id="rId3"/>
    <p:sldId id="286" r:id="rId4"/>
    <p:sldId id="292" r:id="rId5"/>
    <p:sldId id="293" r:id="rId6"/>
    <p:sldId id="294" r:id="rId7"/>
    <p:sldId id="295" r:id="rId8"/>
    <p:sldId id="296" r:id="rId9"/>
    <p:sldId id="297" r:id="rId10"/>
    <p:sldId id="298" r:id="rId11"/>
    <p:sldId id="301" r:id="rId12"/>
    <p:sldId id="299" r:id="rId13"/>
    <p:sldId id="419" r:id="rId14"/>
    <p:sldId id="300" r:id="rId15"/>
    <p:sldId id="303" r:id="rId16"/>
    <p:sldId id="304" r:id="rId17"/>
    <p:sldId id="305" r:id="rId18"/>
    <p:sldId id="306" r:id="rId19"/>
    <p:sldId id="308" r:id="rId20"/>
    <p:sldId id="307" r:id="rId21"/>
    <p:sldId id="309" r:id="rId22"/>
    <p:sldId id="310" r:id="rId23"/>
    <p:sldId id="311" r:id="rId24"/>
    <p:sldId id="324" r:id="rId25"/>
    <p:sldId id="418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065"/>
    <p:restoredTop sz="83099"/>
  </p:normalViewPr>
  <p:slideViewPr>
    <p:cSldViewPr snapToGrid="0">
      <p:cViewPr varScale="1">
        <p:scale>
          <a:sx n="156" d="100"/>
          <a:sy n="156" d="100"/>
        </p:scale>
        <p:origin x="23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BB8A52-8AC5-C74C-97FB-632C448F3674}" type="datetimeFigureOut">
              <a:rPr lang="en-US" smtClean="0"/>
              <a:t>4/17/24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66506D-5C9B-294C-B2AE-15ACE8B5B9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1614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9153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3228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hexed.it</a:t>
            </a:r>
            <a:r>
              <a:rPr lang="en-US" dirty="0"/>
              <a:t>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6934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854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F12483-E947-6F4E-A75E-B2E67782777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4230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# open file for reading</a:t>
            </a:r>
          </a:p>
          <a:p>
            <a:r>
              <a:rPr lang="en-US" dirty="0"/>
              <a:t>    file = open("</a:t>
            </a:r>
            <a:r>
              <a:rPr lang="en-US" dirty="0" err="1"/>
              <a:t>text.txt</a:t>
            </a:r>
            <a:r>
              <a:rPr lang="en-US" dirty="0"/>
              <a:t>", "r")</a:t>
            </a:r>
          </a:p>
          <a:p>
            <a:r>
              <a:rPr lang="en-US" dirty="0"/>
              <a:t>    </a:t>
            </a:r>
          </a:p>
          <a:p>
            <a:r>
              <a:rPr lang="en-US" dirty="0"/>
              <a:t>    # read file and print contents</a:t>
            </a:r>
          </a:p>
          <a:p>
            <a:r>
              <a:rPr lang="en-US" dirty="0"/>
              <a:t>    text = </a:t>
            </a:r>
            <a:r>
              <a:rPr lang="en-US" dirty="0" err="1"/>
              <a:t>file.read</a:t>
            </a:r>
            <a:r>
              <a:rPr lang="en-US" dirty="0"/>
              <a:t>()</a:t>
            </a:r>
          </a:p>
          <a:p>
            <a:r>
              <a:rPr lang="en-US" dirty="0"/>
              <a:t>    print(text)</a:t>
            </a:r>
          </a:p>
          <a:p>
            <a:r>
              <a:rPr lang="en-US" dirty="0"/>
              <a:t>    </a:t>
            </a:r>
          </a:p>
          <a:p>
            <a:r>
              <a:rPr lang="en-US" dirty="0"/>
              <a:t>    # close file</a:t>
            </a:r>
          </a:p>
          <a:p>
            <a:r>
              <a:rPr lang="en-US" dirty="0"/>
              <a:t>    </a:t>
            </a:r>
            <a:r>
              <a:rPr lang="en-US" dirty="0" err="1"/>
              <a:t>file.close</a:t>
            </a:r>
            <a:r>
              <a:rPr lang="en-US"/>
              <a:t>()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20733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077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4/17/24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0781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4/17/24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8504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4/17/24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2240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4/17/24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68620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4/17/24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91480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4/17/24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8350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4/17/24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91167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4/17/24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68283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4/17/24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60685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4/17/24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46449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4/17/24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76790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smtClean="0"/>
              <a:pPr/>
              <a:t>4/17/24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20714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jcrouser.github.io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hexed.it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66711-FD41-BF2C-3200-E86657F1099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Intro to Coding with Python– Working with Files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BE8CA1-49DD-7D0B-3796-B4A0CE9405C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Dr. Ab Mosca (they/them)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C47612-0F01-5A1D-003F-59C048DD3D08}"/>
              </a:ext>
            </a:extLst>
          </p:cNvPr>
          <p:cNvSpPr txBox="1"/>
          <p:nvPr/>
        </p:nvSpPr>
        <p:spPr>
          <a:xfrm>
            <a:off x="2286000" y="6342185"/>
            <a:ext cx="7444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Slides based off slides courtesy of Jordan Crouser (</a:t>
            </a:r>
            <a:r>
              <a:rPr lang="en-US" dirty="0">
                <a:hlinkClick r:id="rId3"/>
              </a:rPr>
              <a:t>https://jcrouser.github.io/</a:t>
            </a:r>
            <a:r>
              <a:rPr lang="en-US" dirty="0"/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2905323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F86E75B9-8C76-B64C-8BA6-BB99987E380F}"/>
              </a:ext>
            </a:extLst>
          </p:cNvPr>
          <p:cNvGrpSpPr/>
          <p:nvPr/>
        </p:nvGrpSpPr>
        <p:grpSpPr>
          <a:xfrm>
            <a:off x="4504307" y="2000946"/>
            <a:ext cx="6443423" cy="3983802"/>
            <a:chOff x="1350289" y="2481948"/>
            <a:chExt cx="6443423" cy="3983802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10E35FCE-1D89-6D4A-8EEA-4EFAB3E5929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grayscl/>
              <a:alphaModFix amt="50000"/>
            </a:blip>
            <a:srcRect b="27506"/>
            <a:stretch/>
          </p:blipFill>
          <p:spPr>
            <a:xfrm>
              <a:off x="1350289" y="2481948"/>
              <a:ext cx="6443423" cy="3172404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A0FB653-869F-8840-80BF-554952C2B4B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grayscl/>
              <a:alphaModFix amt="50000"/>
            </a:blip>
            <a:srcRect t="81450"/>
            <a:stretch/>
          </p:blipFill>
          <p:spPr>
            <a:xfrm>
              <a:off x="1350289" y="5653983"/>
              <a:ext cx="6443423" cy="811767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3DA77FF-E94D-7144-89CF-8B35EA12E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 a text 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146A54-18E7-E14F-955F-FD1F6483DD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US" dirty="0"/>
              <a:t>In order to bring data stored in a text file into a Python program, we need to </a:t>
            </a:r>
            <a:r>
              <a:rPr lang="en-US" b="1" dirty="0"/>
              <a:t>read</a:t>
            </a:r>
            <a:r>
              <a:rPr lang="en-US" dirty="0"/>
              <a:t> it: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08696C-6E4B-DF4F-98EB-322DB5D5EFD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42147" y="3849774"/>
            <a:ext cx="1217183" cy="246006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1015ED2A-2AF0-D44E-AAC4-A2EBBBFCC292}"/>
              </a:ext>
            </a:extLst>
          </p:cNvPr>
          <p:cNvGrpSpPr/>
          <p:nvPr/>
        </p:nvGrpSpPr>
        <p:grpSpPr>
          <a:xfrm>
            <a:off x="6939747" y="3429652"/>
            <a:ext cx="3040146" cy="1834014"/>
            <a:chOff x="2202577" y="3708256"/>
            <a:chExt cx="3040146" cy="1834014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4D61E14-9E5F-4D41-BAF3-387C159CFE18}"/>
                </a:ext>
              </a:extLst>
            </p:cNvPr>
            <p:cNvSpPr txBox="1"/>
            <p:nvPr/>
          </p:nvSpPr>
          <p:spPr>
            <a:xfrm>
              <a:off x="2592639" y="4618940"/>
              <a:ext cx="2650084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003470"/>
                  </a:solidFill>
                  <a:latin typeface="Courier" pitchFamily="2" charset="0"/>
                  <a:cs typeface="Arial" panose="020B0604020202020204" pitchFamily="34" charset="0"/>
                </a:rPr>
                <a:t>file</a:t>
              </a:r>
              <a:r>
                <a:rPr lang="en-US" b="1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is now an </a:t>
              </a:r>
              <a:r>
                <a:rPr lang="en-US" b="1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object</a:t>
              </a:r>
            </a:p>
            <a:p>
              <a:pPr algn="ctr"/>
              <a:r>
                <a:rPr lang="en-US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with a</a:t>
              </a:r>
              <a:r>
                <a:rPr lang="en-US" b="1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b="1" dirty="0">
                  <a:solidFill>
                    <a:srgbClr val="003470"/>
                  </a:solidFill>
                  <a:latin typeface="Courier" pitchFamily="2" charset="0"/>
                  <a:cs typeface="Arial" panose="020B0604020202020204" pitchFamily="34" charset="0"/>
                </a:rPr>
                <a:t>.read()</a:t>
              </a:r>
              <a:r>
                <a:rPr lang="en-US" b="1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method</a:t>
              </a:r>
            </a:p>
            <a:p>
              <a:pPr algn="ctr"/>
              <a:r>
                <a:rPr lang="en-US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that returns a string</a:t>
              </a:r>
            </a:p>
          </p:txBody>
        </p:sp>
        <p:sp>
          <p:nvSpPr>
            <p:cNvPr id="8" name="Circular Arrow 7">
              <a:extLst>
                <a:ext uri="{FF2B5EF4-FFF2-40B4-BE49-F238E27FC236}">
                  <a16:creationId xmlns:a16="http://schemas.microsoft.com/office/drawing/2014/main" id="{BA02593A-3194-DF49-B34F-7D346B8B64DE}"/>
                </a:ext>
              </a:extLst>
            </p:cNvPr>
            <p:cNvSpPr/>
            <p:nvPr/>
          </p:nvSpPr>
          <p:spPr>
            <a:xfrm rot="20700000" flipH="1" flipV="1">
              <a:off x="2202577" y="3708256"/>
              <a:ext cx="1254602" cy="1260675"/>
            </a:xfrm>
            <a:prstGeom prst="circularArrow">
              <a:avLst>
                <a:gd name="adj1" fmla="val 1411"/>
                <a:gd name="adj2" fmla="val 1090850"/>
                <a:gd name="adj3" fmla="val 20880751"/>
                <a:gd name="adj4" fmla="val 18061812"/>
                <a:gd name="adj5" fmla="val 5971"/>
              </a:avLst>
            </a:prstGeom>
            <a:solidFill>
              <a:srgbClr val="003470"/>
            </a:solidFill>
            <a:ln cap="rnd"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553397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D653C87D-5041-3545-961D-F144C9021A74}"/>
              </a:ext>
            </a:extLst>
          </p:cNvPr>
          <p:cNvGrpSpPr/>
          <p:nvPr/>
        </p:nvGrpSpPr>
        <p:grpSpPr>
          <a:xfrm>
            <a:off x="4335340" y="2000946"/>
            <a:ext cx="6443423" cy="3983802"/>
            <a:chOff x="1350289" y="2481948"/>
            <a:chExt cx="6443423" cy="3983802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2910742C-B7C2-EA44-AD78-BAE3F26B8A1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grayscl/>
              <a:alphaModFix amt="50000"/>
            </a:blip>
            <a:srcRect b="27506"/>
            <a:stretch/>
          </p:blipFill>
          <p:spPr>
            <a:xfrm>
              <a:off x="1350289" y="2481948"/>
              <a:ext cx="6443423" cy="3172404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18C8C85-E38C-9C4E-B823-C2643C06D4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grayscl/>
              <a:alphaModFix amt="50000"/>
            </a:blip>
            <a:srcRect t="81450"/>
            <a:stretch/>
          </p:blipFill>
          <p:spPr>
            <a:xfrm>
              <a:off x="1350289" y="5653983"/>
              <a:ext cx="6443423" cy="811767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3DA77FF-E94D-7144-89CF-8B35EA12E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 a text 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146A54-18E7-E14F-955F-FD1F6483DD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US" dirty="0"/>
              <a:t>In order to bring data stored in a text file into a Python program, we need to </a:t>
            </a:r>
            <a:r>
              <a:rPr lang="en-US" b="1" dirty="0"/>
              <a:t>read</a:t>
            </a:r>
            <a:r>
              <a:rPr lang="en-US" dirty="0"/>
              <a:t> it: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08696C-6E4B-DF4F-98EB-322DB5D5EFD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73180" y="3858918"/>
            <a:ext cx="1217183" cy="246006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1015ED2A-2AF0-D44E-AAC4-A2EBBBFCC292}"/>
              </a:ext>
            </a:extLst>
          </p:cNvPr>
          <p:cNvGrpSpPr/>
          <p:nvPr/>
        </p:nvGrpSpPr>
        <p:grpSpPr>
          <a:xfrm>
            <a:off x="6770781" y="3429652"/>
            <a:ext cx="3344013" cy="1572750"/>
            <a:chOff x="2202577" y="3708256"/>
            <a:chExt cx="3344013" cy="157275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4D61E14-9E5F-4D41-BAF3-387C159CFE18}"/>
                </a:ext>
              </a:extLst>
            </p:cNvPr>
            <p:cNvSpPr txBox="1"/>
            <p:nvPr/>
          </p:nvSpPr>
          <p:spPr>
            <a:xfrm>
              <a:off x="2386750" y="4357676"/>
              <a:ext cx="3159840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it also has a</a:t>
              </a:r>
              <a:endParaRPr lang="en-US" b="1" dirty="0">
                <a:solidFill>
                  <a:srgbClr val="00347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US" b="1" dirty="0">
                  <a:solidFill>
                    <a:srgbClr val="003470"/>
                  </a:solidFill>
                  <a:latin typeface="Courier" pitchFamily="2" charset="0"/>
                  <a:cs typeface="Arial" panose="020B0604020202020204" pitchFamily="34" charset="0"/>
                </a:rPr>
                <a:t>.</a:t>
              </a:r>
              <a:r>
                <a:rPr lang="en-US" b="1" dirty="0" err="1">
                  <a:solidFill>
                    <a:srgbClr val="003470"/>
                  </a:solidFill>
                  <a:latin typeface="Courier" pitchFamily="2" charset="0"/>
                  <a:cs typeface="Arial" panose="020B0604020202020204" pitchFamily="34" charset="0"/>
                </a:rPr>
                <a:t>readlines</a:t>
              </a:r>
              <a:r>
                <a:rPr lang="en-US" b="1" dirty="0">
                  <a:solidFill>
                    <a:srgbClr val="003470"/>
                  </a:solidFill>
                  <a:latin typeface="Courier" pitchFamily="2" charset="0"/>
                  <a:cs typeface="Arial" panose="020B0604020202020204" pitchFamily="34" charset="0"/>
                </a:rPr>
                <a:t>()</a:t>
              </a:r>
              <a:r>
                <a:rPr lang="en-US" b="1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method</a:t>
              </a:r>
            </a:p>
            <a:p>
              <a:pPr algn="ctr"/>
              <a:r>
                <a:rPr lang="en-US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that returns a </a:t>
              </a:r>
              <a:r>
                <a:rPr lang="en-US" b="1" dirty="0">
                  <a:solidFill>
                    <a:srgbClr val="003470"/>
                  </a:solidFill>
                  <a:latin typeface="Courier" pitchFamily="2" charset="0"/>
                  <a:cs typeface="Arial" panose="020B0604020202020204" pitchFamily="34" charset="0"/>
                </a:rPr>
                <a:t>list</a:t>
              </a:r>
              <a:r>
                <a:rPr lang="en-US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of strings</a:t>
              </a:r>
            </a:p>
          </p:txBody>
        </p:sp>
        <p:sp>
          <p:nvSpPr>
            <p:cNvPr id="8" name="Circular Arrow 7">
              <a:extLst>
                <a:ext uri="{FF2B5EF4-FFF2-40B4-BE49-F238E27FC236}">
                  <a16:creationId xmlns:a16="http://schemas.microsoft.com/office/drawing/2014/main" id="{BA02593A-3194-DF49-B34F-7D346B8B64DE}"/>
                </a:ext>
              </a:extLst>
            </p:cNvPr>
            <p:cNvSpPr/>
            <p:nvPr/>
          </p:nvSpPr>
          <p:spPr>
            <a:xfrm rot="20700000" flipH="1" flipV="1">
              <a:off x="2202577" y="3708256"/>
              <a:ext cx="1254602" cy="1260675"/>
            </a:xfrm>
            <a:prstGeom prst="circularArrow">
              <a:avLst>
                <a:gd name="adj1" fmla="val 1411"/>
                <a:gd name="adj2" fmla="val 1090850"/>
                <a:gd name="adj3" fmla="val 20880751"/>
                <a:gd name="adj4" fmla="val 18061812"/>
                <a:gd name="adj5" fmla="val 5971"/>
              </a:avLst>
            </a:prstGeom>
            <a:solidFill>
              <a:srgbClr val="003470"/>
            </a:solidFill>
            <a:ln cap="rnd"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0515448D-827A-474F-8A9D-4948AB94493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89220" y="3890004"/>
            <a:ext cx="1719072" cy="210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4080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6A73CB39-18DA-9F41-BE84-5DC16BAEA18D}"/>
              </a:ext>
            </a:extLst>
          </p:cNvPr>
          <p:cNvGrpSpPr/>
          <p:nvPr/>
        </p:nvGrpSpPr>
        <p:grpSpPr>
          <a:xfrm>
            <a:off x="4573882" y="1840306"/>
            <a:ext cx="6443423" cy="3983802"/>
            <a:chOff x="1350289" y="2481948"/>
            <a:chExt cx="6443423" cy="3983802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D471E45-2E32-0F45-BFBA-972A267663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grayscl/>
              <a:alphaModFix amt="50000"/>
            </a:blip>
            <a:srcRect b="27506"/>
            <a:stretch/>
          </p:blipFill>
          <p:spPr>
            <a:xfrm>
              <a:off x="1350289" y="2481948"/>
              <a:ext cx="6443423" cy="3172404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04CDDFAD-73E6-B74C-A76E-27CC18560E6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grayscl/>
              <a:alphaModFix amt="50000"/>
            </a:blip>
            <a:srcRect t="81450"/>
            <a:stretch/>
          </p:blipFill>
          <p:spPr>
            <a:xfrm>
              <a:off x="1350289" y="5653983"/>
              <a:ext cx="6443423" cy="811767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3DA77FF-E94D-7144-89CF-8B35EA12E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 a text 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146A54-18E7-E14F-955F-FD1F6483DD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US" dirty="0"/>
              <a:t>In order to bring data stored in a text file into a Python program, we need to </a:t>
            </a:r>
            <a:r>
              <a:rPr lang="en-US" b="1" dirty="0"/>
              <a:t>read</a:t>
            </a:r>
            <a:r>
              <a:rPr lang="en-US" dirty="0"/>
              <a:t> it: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08696C-6E4B-DF4F-98EB-322DB5D5EFD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77695" y="4690586"/>
            <a:ext cx="1302488" cy="217966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1015ED2A-2AF0-D44E-AAC4-A2EBBBFCC292}"/>
              </a:ext>
            </a:extLst>
          </p:cNvPr>
          <p:cNvGrpSpPr/>
          <p:nvPr/>
        </p:nvGrpSpPr>
        <p:grpSpPr>
          <a:xfrm>
            <a:off x="6152882" y="4387998"/>
            <a:ext cx="4439740" cy="1605894"/>
            <a:chOff x="1263841" y="4827242"/>
            <a:chExt cx="4439740" cy="1605894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4D61E14-9E5F-4D41-BAF3-387C159CFE18}"/>
                </a:ext>
              </a:extLst>
            </p:cNvPr>
            <p:cNvSpPr txBox="1"/>
            <p:nvPr/>
          </p:nvSpPr>
          <p:spPr>
            <a:xfrm>
              <a:off x="1604382" y="5786805"/>
              <a:ext cx="409919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after you </a:t>
              </a:r>
              <a:r>
                <a:rPr lang="en-US" b="1" dirty="0">
                  <a:solidFill>
                    <a:srgbClr val="003470"/>
                  </a:solidFill>
                  <a:latin typeface="Courier" pitchFamily="2" charset="0"/>
                  <a:cs typeface="Arial" panose="020B0604020202020204" pitchFamily="34" charset="0"/>
                </a:rPr>
                <a:t>.read()</a:t>
              </a:r>
              <a:r>
                <a:rPr lang="en-US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or </a:t>
              </a:r>
              <a:r>
                <a:rPr lang="en-US" b="1" dirty="0">
                  <a:solidFill>
                    <a:srgbClr val="003470"/>
                  </a:solidFill>
                  <a:latin typeface="Courier" pitchFamily="2" charset="0"/>
                  <a:cs typeface="Arial" panose="020B0604020202020204" pitchFamily="34" charset="0"/>
                </a:rPr>
                <a:t>.</a:t>
              </a:r>
              <a:r>
                <a:rPr lang="en-US" b="1" dirty="0" err="1">
                  <a:solidFill>
                    <a:srgbClr val="003470"/>
                  </a:solidFill>
                  <a:latin typeface="Courier" pitchFamily="2" charset="0"/>
                  <a:cs typeface="Arial" panose="020B0604020202020204" pitchFamily="34" charset="0"/>
                </a:rPr>
                <a:t>readlines</a:t>
              </a:r>
              <a:r>
                <a:rPr lang="en-US" b="1" dirty="0">
                  <a:solidFill>
                    <a:srgbClr val="003470"/>
                  </a:solidFill>
                  <a:latin typeface="Courier" pitchFamily="2" charset="0"/>
                  <a:cs typeface="Arial" panose="020B0604020202020204" pitchFamily="34" charset="0"/>
                </a:rPr>
                <a:t>()</a:t>
              </a:r>
            </a:p>
            <a:p>
              <a:pPr algn="ctr"/>
              <a:r>
                <a:rPr lang="en-US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 file, remember to </a:t>
              </a:r>
              <a:r>
                <a:rPr lang="en-US" b="1" dirty="0">
                  <a:solidFill>
                    <a:srgbClr val="003470"/>
                  </a:solidFill>
                  <a:latin typeface="Courier" pitchFamily="2" charset="0"/>
                  <a:cs typeface="Arial" panose="020B0604020202020204" pitchFamily="34" charset="0"/>
                </a:rPr>
                <a:t>.close()</a:t>
              </a:r>
              <a:r>
                <a:rPr lang="en-US" b="1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it</a:t>
              </a:r>
            </a:p>
          </p:txBody>
        </p:sp>
        <p:sp>
          <p:nvSpPr>
            <p:cNvPr id="8" name="Circular Arrow 7">
              <a:extLst>
                <a:ext uri="{FF2B5EF4-FFF2-40B4-BE49-F238E27FC236}">
                  <a16:creationId xmlns:a16="http://schemas.microsoft.com/office/drawing/2014/main" id="{BA02593A-3194-DF49-B34F-7D346B8B64DE}"/>
                </a:ext>
              </a:extLst>
            </p:cNvPr>
            <p:cNvSpPr/>
            <p:nvPr/>
          </p:nvSpPr>
          <p:spPr>
            <a:xfrm flipH="1" flipV="1">
              <a:off x="1263841" y="4827242"/>
              <a:ext cx="1254602" cy="1260675"/>
            </a:xfrm>
            <a:prstGeom prst="circularArrow">
              <a:avLst>
                <a:gd name="adj1" fmla="val 1411"/>
                <a:gd name="adj2" fmla="val 1090850"/>
                <a:gd name="adj3" fmla="val 20880751"/>
                <a:gd name="adj4" fmla="val 18061812"/>
                <a:gd name="adj5" fmla="val 5971"/>
              </a:avLst>
            </a:prstGeom>
            <a:solidFill>
              <a:srgbClr val="003470"/>
            </a:solidFill>
            <a:ln cap="rnd"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724731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A77FF-E94D-7144-89CF-8B35EA12E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Demo: Reading a text file</a:t>
            </a:r>
          </a:p>
        </p:txBody>
      </p:sp>
      <p:pic>
        <p:nvPicPr>
          <p:cNvPr id="14" name="Picture 13" descr="A screenshot of a computer&#10;&#10;Description automatically generated">
            <a:extLst>
              <a:ext uri="{FF2B5EF4-FFF2-40B4-BE49-F238E27FC236}">
                <a16:creationId xmlns:a16="http://schemas.microsoft.com/office/drawing/2014/main" id="{C3BD7462-7436-704C-E26E-4EF69A0319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9764" y="1558471"/>
            <a:ext cx="7226300" cy="336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9145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44052-DF30-1C4F-963E-7CDB4F5B1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points for </a:t>
            </a:r>
            <a:r>
              <a:rPr lang="en-US" b="1" dirty="0"/>
              <a:t>reading</a:t>
            </a:r>
            <a:r>
              <a:rPr lang="en-US" dirty="0"/>
              <a:t>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C704B0-514F-A243-B93C-74E001C641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US" dirty="0"/>
              <a:t>Three-step process:</a:t>
            </a:r>
          </a:p>
          <a:p>
            <a:pPr marL="731520" lvl="1" indent="-457200">
              <a:buFont typeface="+mj-lt"/>
              <a:buAutoNum type="arabicPeriod"/>
            </a:pPr>
            <a:r>
              <a:rPr lang="en-US" b="1" dirty="0">
                <a:latin typeface="Courier" pitchFamily="2" charset="0"/>
              </a:rPr>
              <a:t>.open()</a:t>
            </a:r>
          </a:p>
          <a:p>
            <a:pPr marL="731520" lvl="1" indent="-457200">
              <a:buFont typeface="+mj-lt"/>
              <a:buAutoNum type="arabicPeriod"/>
            </a:pPr>
            <a:r>
              <a:rPr lang="en-US" b="1" dirty="0">
                <a:latin typeface="Courier" pitchFamily="2" charset="0"/>
              </a:rPr>
              <a:t>.read()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or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>
                <a:latin typeface="Courier" pitchFamily="2" charset="0"/>
              </a:rPr>
              <a:t>.</a:t>
            </a:r>
            <a:r>
              <a:rPr lang="en-US" b="1" dirty="0" err="1">
                <a:latin typeface="Courier" pitchFamily="2" charset="0"/>
              </a:rPr>
              <a:t>readlines</a:t>
            </a:r>
            <a:r>
              <a:rPr lang="en-US" b="1" dirty="0">
                <a:latin typeface="Courier" pitchFamily="2" charset="0"/>
              </a:rPr>
              <a:t>()</a:t>
            </a:r>
          </a:p>
          <a:p>
            <a:pPr marL="731520" lvl="1" indent="-457200">
              <a:buFont typeface="+mj-lt"/>
              <a:buAutoNum type="arabicPeriod"/>
            </a:pPr>
            <a:r>
              <a:rPr lang="en-US" b="1" dirty="0">
                <a:latin typeface="Courier" pitchFamily="2" charset="0"/>
              </a:rPr>
              <a:t>.close()</a:t>
            </a:r>
          </a:p>
          <a:p>
            <a:r>
              <a:rPr lang="en-US" dirty="0"/>
              <a:t>All three steps, always in that order</a:t>
            </a:r>
          </a:p>
          <a:p>
            <a:r>
              <a:rPr lang="en-US" dirty="0"/>
              <a:t>If you want to </a:t>
            </a:r>
            <a:r>
              <a:rPr lang="en-US" b="1" dirty="0">
                <a:latin typeface="Courier" pitchFamily="2" charset="0"/>
              </a:rPr>
              <a:t>.read()</a:t>
            </a:r>
            <a:r>
              <a:rPr lang="en-US" dirty="0"/>
              <a:t> a file multiple times, you have to repeat the whole process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759427-930F-2C4A-B70A-27BADD4376F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27061" y="3775454"/>
            <a:ext cx="4041322" cy="1310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1258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A77FF-E94D-7144-89CF-8B35EA12E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Writing data to a text 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146A54-18E7-E14F-955F-FD1F6483DD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US" dirty="0"/>
              <a:t>The process looks very similar when we want to </a:t>
            </a:r>
            <a:r>
              <a:rPr lang="en-US" b="1" dirty="0"/>
              <a:t>write</a:t>
            </a:r>
            <a:r>
              <a:rPr lang="en-US" dirty="0"/>
              <a:t> data to a file: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9AF7DC7-F658-A846-BB09-303D9A4DF4E9}"/>
              </a:ext>
            </a:extLst>
          </p:cNvPr>
          <p:cNvGrpSpPr/>
          <p:nvPr/>
        </p:nvGrpSpPr>
        <p:grpSpPr>
          <a:xfrm>
            <a:off x="4428168" y="1774239"/>
            <a:ext cx="6197399" cy="3950781"/>
            <a:chOff x="1473301" y="2481944"/>
            <a:chExt cx="6197399" cy="3950781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9E4B8DE-6BCE-7D44-BC84-1B2E335054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28358"/>
            <a:stretch/>
          </p:blipFill>
          <p:spPr>
            <a:xfrm>
              <a:off x="1473301" y="2481944"/>
              <a:ext cx="6197399" cy="3135086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B04201C-4E22-DE40-A5B1-38865EBCC0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81361"/>
            <a:stretch/>
          </p:blipFill>
          <p:spPr>
            <a:xfrm>
              <a:off x="1473301" y="5617031"/>
              <a:ext cx="6197399" cy="8156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117011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46142727-52F3-9D4D-B931-36ABEB5742C9}"/>
              </a:ext>
            </a:extLst>
          </p:cNvPr>
          <p:cNvGrpSpPr/>
          <p:nvPr/>
        </p:nvGrpSpPr>
        <p:grpSpPr>
          <a:xfrm>
            <a:off x="4617380" y="2043111"/>
            <a:ext cx="6197399" cy="3950781"/>
            <a:chOff x="1473301" y="2481944"/>
            <a:chExt cx="6197399" cy="3950781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79CC4492-767F-CF46-BDE4-6FAC61BB50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grayscl/>
              <a:alphaModFix amt="50000"/>
            </a:blip>
            <a:srcRect b="28358"/>
            <a:stretch/>
          </p:blipFill>
          <p:spPr>
            <a:xfrm>
              <a:off x="1473301" y="2481944"/>
              <a:ext cx="6197399" cy="3135086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B844FAA8-8D97-7742-B38E-39F533BA83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grayscl/>
              <a:alphaModFix amt="50000"/>
            </a:blip>
            <a:srcRect t="81361"/>
            <a:stretch/>
          </p:blipFill>
          <p:spPr>
            <a:xfrm>
              <a:off x="1473301" y="5617031"/>
              <a:ext cx="6197399" cy="815694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3DA77FF-E94D-7144-89CF-8B35EA12E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Writing data to a text 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146A54-18E7-E14F-955F-FD1F6483DD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US" dirty="0"/>
              <a:t>The process looks very similar when we want to </a:t>
            </a:r>
            <a:r>
              <a:rPr lang="en-US" b="1" dirty="0"/>
              <a:t>write</a:t>
            </a:r>
            <a:r>
              <a:rPr lang="en-US" dirty="0"/>
              <a:t> data to a file: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37CAD7-203A-364A-90E3-7A7C1560EE8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79164" y="3195015"/>
            <a:ext cx="2400301" cy="301338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38A38EBD-0348-7544-B0FC-6FBF951419BB}"/>
              </a:ext>
            </a:extLst>
          </p:cNvPr>
          <p:cNvGrpSpPr/>
          <p:nvPr/>
        </p:nvGrpSpPr>
        <p:grpSpPr>
          <a:xfrm>
            <a:off x="6355184" y="2332287"/>
            <a:ext cx="3038618" cy="1564845"/>
            <a:chOff x="2202577" y="3404086"/>
            <a:chExt cx="3038618" cy="1564845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3FF8BDE-210A-D441-AC58-E721E6DBC549}"/>
                </a:ext>
              </a:extLst>
            </p:cNvPr>
            <p:cNvSpPr txBox="1"/>
            <p:nvPr/>
          </p:nvSpPr>
          <p:spPr>
            <a:xfrm>
              <a:off x="2453252" y="3404086"/>
              <a:ext cx="278794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exactly the same function</a:t>
              </a:r>
            </a:p>
            <a:p>
              <a:pPr algn="ctr"/>
              <a:r>
                <a:rPr lang="en-US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to </a:t>
              </a:r>
              <a:r>
                <a:rPr lang="en-US" b="1" dirty="0">
                  <a:solidFill>
                    <a:srgbClr val="003470"/>
                  </a:solidFill>
                  <a:latin typeface="Courier" pitchFamily="2" charset="0"/>
                  <a:cs typeface="Arial" panose="020B0604020202020204" pitchFamily="34" charset="0"/>
                </a:rPr>
                <a:t>.open()</a:t>
              </a:r>
              <a:r>
                <a:rPr lang="en-US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a file</a:t>
              </a:r>
            </a:p>
          </p:txBody>
        </p:sp>
        <p:sp>
          <p:nvSpPr>
            <p:cNvPr id="15" name="Circular Arrow 14">
              <a:extLst>
                <a:ext uri="{FF2B5EF4-FFF2-40B4-BE49-F238E27FC236}">
                  <a16:creationId xmlns:a16="http://schemas.microsoft.com/office/drawing/2014/main" id="{F0011B36-DE51-C544-8266-20A7F804DFCB}"/>
                </a:ext>
              </a:extLst>
            </p:cNvPr>
            <p:cNvSpPr/>
            <p:nvPr/>
          </p:nvSpPr>
          <p:spPr>
            <a:xfrm rot="900000" flipH="1">
              <a:off x="2202577" y="3708256"/>
              <a:ext cx="1254602" cy="1260675"/>
            </a:xfrm>
            <a:prstGeom prst="circularArrow">
              <a:avLst>
                <a:gd name="adj1" fmla="val 1411"/>
                <a:gd name="adj2" fmla="val 1090850"/>
                <a:gd name="adj3" fmla="val 20880751"/>
                <a:gd name="adj4" fmla="val 18061812"/>
                <a:gd name="adj5" fmla="val 5971"/>
              </a:avLst>
            </a:prstGeom>
            <a:solidFill>
              <a:srgbClr val="003470"/>
            </a:solidFill>
            <a:ln cap="rnd"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441319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686A9A4F-1284-8C46-9ABC-DC569D34BAE6}"/>
              </a:ext>
            </a:extLst>
          </p:cNvPr>
          <p:cNvGrpSpPr/>
          <p:nvPr/>
        </p:nvGrpSpPr>
        <p:grpSpPr>
          <a:xfrm>
            <a:off x="4458354" y="2043111"/>
            <a:ext cx="6197399" cy="3950781"/>
            <a:chOff x="1473301" y="2481944"/>
            <a:chExt cx="6197399" cy="3950781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1AF67F9-9845-2C4B-A29B-8D76A4EA36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grayscl/>
              <a:alphaModFix amt="50000"/>
            </a:blip>
            <a:srcRect b="28358"/>
            <a:stretch/>
          </p:blipFill>
          <p:spPr>
            <a:xfrm>
              <a:off x="1473301" y="2481944"/>
              <a:ext cx="6197399" cy="3135086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297E3EE9-C635-8945-ACDF-7649B14EDE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grayscl/>
              <a:alphaModFix amt="50000"/>
            </a:blip>
            <a:srcRect t="81361"/>
            <a:stretch/>
          </p:blipFill>
          <p:spPr>
            <a:xfrm>
              <a:off x="1473301" y="5617031"/>
              <a:ext cx="6197399" cy="815694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3DA77FF-E94D-7144-89CF-8B35EA12E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Writing data to a text 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146A54-18E7-E14F-955F-FD1F6483DD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US" dirty="0"/>
              <a:t>The process looks very similar when we want to </a:t>
            </a:r>
            <a:r>
              <a:rPr lang="en-US" b="1" dirty="0"/>
              <a:t>write</a:t>
            </a:r>
            <a:r>
              <a:rPr lang="en-US" dirty="0"/>
              <a:t> data to a file: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37CAD7-203A-364A-90E3-7A7C1560EE8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89978" y="3195015"/>
            <a:ext cx="367175" cy="301338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794697AE-2D6E-D042-9346-5B57E7AD1735}"/>
              </a:ext>
            </a:extLst>
          </p:cNvPr>
          <p:cNvGrpSpPr/>
          <p:nvPr/>
        </p:nvGrpSpPr>
        <p:grpSpPr>
          <a:xfrm>
            <a:off x="8131746" y="2485689"/>
            <a:ext cx="2052716" cy="1401555"/>
            <a:chOff x="2202577" y="3567376"/>
            <a:chExt cx="2052716" cy="1401555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CF12CE3-C199-FB45-BB33-0DAAE027C0C0}"/>
                </a:ext>
              </a:extLst>
            </p:cNvPr>
            <p:cNvSpPr txBox="1"/>
            <p:nvPr/>
          </p:nvSpPr>
          <p:spPr>
            <a:xfrm>
              <a:off x="2557392" y="3567376"/>
              <a:ext cx="169790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“w” stands for</a:t>
              </a:r>
            </a:p>
            <a:p>
              <a:pPr algn="ctr"/>
              <a:r>
                <a:rPr lang="en-US" b="1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WRITE-MODE</a:t>
              </a:r>
            </a:p>
          </p:txBody>
        </p:sp>
        <p:sp>
          <p:nvSpPr>
            <p:cNvPr id="12" name="Circular Arrow 11">
              <a:extLst>
                <a:ext uri="{FF2B5EF4-FFF2-40B4-BE49-F238E27FC236}">
                  <a16:creationId xmlns:a16="http://schemas.microsoft.com/office/drawing/2014/main" id="{CF6F27B3-9D61-6949-AFD6-0DFAEE6DC108}"/>
                </a:ext>
              </a:extLst>
            </p:cNvPr>
            <p:cNvSpPr/>
            <p:nvPr/>
          </p:nvSpPr>
          <p:spPr>
            <a:xfrm rot="900000" flipH="1">
              <a:off x="2202577" y="3708256"/>
              <a:ext cx="1254602" cy="1260675"/>
            </a:xfrm>
            <a:prstGeom prst="circularArrow">
              <a:avLst>
                <a:gd name="adj1" fmla="val 1411"/>
                <a:gd name="adj2" fmla="val 1090850"/>
                <a:gd name="adj3" fmla="val 20880751"/>
                <a:gd name="adj4" fmla="val 18061812"/>
                <a:gd name="adj5" fmla="val 5971"/>
              </a:avLst>
            </a:prstGeom>
            <a:solidFill>
              <a:srgbClr val="003470"/>
            </a:solidFill>
            <a:ln cap="rnd"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453759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F6D2ED46-B2AE-594F-8113-32F28790C780}"/>
              </a:ext>
            </a:extLst>
          </p:cNvPr>
          <p:cNvGrpSpPr/>
          <p:nvPr/>
        </p:nvGrpSpPr>
        <p:grpSpPr>
          <a:xfrm>
            <a:off x="4706832" y="2043111"/>
            <a:ext cx="6197399" cy="3950781"/>
            <a:chOff x="1473301" y="2481944"/>
            <a:chExt cx="6197399" cy="3950781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2A2BA694-C0C9-864B-8DE8-6218678805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grayscl/>
              <a:alphaModFix amt="50000"/>
            </a:blip>
            <a:srcRect b="28358"/>
            <a:stretch/>
          </p:blipFill>
          <p:spPr>
            <a:xfrm>
              <a:off x="1473301" y="2481944"/>
              <a:ext cx="6197399" cy="3135086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88923B86-2DBC-7746-BA2C-74BC9CA659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grayscl/>
              <a:alphaModFix amt="50000"/>
            </a:blip>
            <a:srcRect t="81361"/>
            <a:stretch/>
          </p:blipFill>
          <p:spPr>
            <a:xfrm>
              <a:off x="1473301" y="5617031"/>
              <a:ext cx="6197399" cy="815694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3DA77FF-E94D-7144-89CF-8B35EA12E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Writing data to a text 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146A54-18E7-E14F-955F-FD1F6483DD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US" dirty="0"/>
              <a:t>The process looks very similar when we want to </a:t>
            </a:r>
            <a:r>
              <a:rPr lang="en-US" b="1" dirty="0"/>
              <a:t>write</a:t>
            </a:r>
            <a:r>
              <a:rPr lang="en-US" dirty="0"/>
              <a:t> data to a file: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37CAD7-203A-364A-90E3-7A7C1560EE8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89543" y="4188412"/>
            <a:ext cx="1746607" cy="224586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2B073654-149E-9143-A0B8-3A27D93652BD}"/>
              </a:ext>
            </a:extLst>
          </p:cNvPr>
          <p:cNvGrpSpPr/>
          <p:nvPr/>
        </p:nvGrpSpPr>
        <p:grpSpPr>
          <a:xfrm>
            <a:off x="6837958" y="3470070"/>
            <a:ext cx="3522346" cy="1641672"/>
            <a:chOff x="2119246" y="3428914"/>
            <a:chExt cx="3522346" cy="1641672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9AC9872-1FD0-5944-AD18-C18D72C5400A}"/>
                </a:ext>
              </a:extLst>
            </p:cNvPr>
            <p:cNvSpPr txBox="1"/>
            <p:nvPr/>
          </p:nvSpPr>
          <p:spPr>
            <a:xfrm>
              <a:off x="2853648" y="4147256"/>
              <a:ext cx="2787944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003470"/>
                  </a:solidFill>
                  <a:latin typeface="Courier" pitchFamily="2" charset="0"/>
                  <a:cs typeface="Arial" panose="020B0604020202020204" pitchFamily="34" charset="0"/>
                </a:rPr>
                <a:t>file</a:t>
              </a:r>
              <a:r>
                <a:rPr lang="en-US" b="1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is now an </a:t>
              </a:r>
              <a:r>
                <a:rPr lang="en-US" b="1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object</a:t>
              </a:r>
            </a:p>
            <a:p>
              <a:pPr algn="ctr"/>
              <a:r>
                <a:rPr lang="en-US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with a</a:t>
              </a:r>
              <a:r>
                <a:rPr lang="en-US" b="1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b="1" dirty="0">
                  <a:solidFill>
                    <a:srgbClr val="003470"/>
                  </a:solidFill>
                  <a:latin typeface="Courier" pitchFamily="2" charset="0"/>
                  <a:cs typeface="Arial" panose="020B0604020202020204" pitchFamily="34" charset="0"/>
                </a:rPr>
                <a:t>.write()</a:t>
              </a:r>
              <a:r>
                <a:rPr lang="en-US" b="1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method</a:t>
              </a:r>
            </a:p>
            <a:p>
              <a:pPr algn="ctr"/>
              <a:r>
                <a:rPr lang="en-US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that takes in a string</a:t>
              </a:r>
            </a:p>
          </p:txBody>
        </p:sp>
        <p:sp>
          <p:nvSpPr>
            <p:cNvPr id="15" name="Circular Arrow 14">
              <a:extLst>
                <a:ext uri="{FF2B5EF4-FFF2-40B4-BE49-F238E27FC236}">
                  <a16:creationId xmlns:a16="http://schemas.microsoft.com/office/drawing/2014/main" id="{B78EE5BC-023F-7640-B620-D9A2F2B49C6D}"/>
                </a:ext>
              </a:extLst>
            </p:cNvPr>
            <p:cNvSpPr/>
            <p:nvPr/>
          </p:nvSpPr>
          <p:spPr>
            <a:xfrm rot="19138767" flipH="1" flipV="1">
              <a:off x="2119246" y="3428914"/>
              <a:ext cx="1254602" cy="1260675"/>
            </a:xfrm>
            <a:prstGeom prst="circularArrow">
              <a:avLst>
                <a:gd name="adj1" fmla="val 1411"/>
                <a:gd name="adj2" fmla="val 1090850"/>
                <a:gd name="adj3" fmla="val 20880751"/>
                <a:gd name="adj4" fmla="val 18061812"/>
                <a:gd name="adj5" fmla="val 5971"/>
              </a:avLst>
            </a:prstGeom>
            <a:solidFill>
              <a:srgbClr val="003470"/>
            </a:solidFill>
            <a:ln cap="rnd"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73151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DC60731D-1CCE-F944-8450-019CCF762EE6}"/>
              </a:ext>
            </a:extLst>
          </p:cNvPr>
          <p:cNvGrpSpPr/>
          <p:nvPr/>
        </p:nvGrpSpPr>
        <p:grpSpPr>
          <a:xfrm>
            <a:off x="4756526" y="1945232"/>
            <a:ext cx="6197399" cy="3950781"/>
            <a:chOff x="1473301" y="2481944"/>
            <a:chExt cx="6197399" cy="3950781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4CFC208D-CD36-1947-839A-279901B5E2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grayscl/>
              <a:alphaModFix amt="50000"/>
            </a:blip>
            <a:srcRect b="28358"/>
            <a:stretch/>
          </p:blipFill>
          <p:spPr>
            <a:xfrm>
              <a:off x="1473301" y="2481944"/>
              <a:ext cx="6197399" cy="3135086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4BDCF258-2E91-EF48-BA86-9C1F5E0B7A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grayscl/>
              <a:alphaModFix amt="50000"/>
            </a:blip>
            <a:srcRect t="81361"/>
            <a:stretch/>
          </p:blipFill>
          <p:spPr>
            <a:xfrm>
              <a:off x="1473301" y="5617031"/>
              <a:ext cx="6197399" cy="815694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3DA77FF-E94D-7144-89CF-8B35EA12E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Writing data to a text 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146A54-18E7-E14F-955F-FD1F6483DD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US" dirty="0"/>
              <a:t>The process looks very similar when we want to </a:t>
            </a:r>
            <a:r>
              <a:rPr lang="en-US" b="1" dirty="0"/>
              <a:t>write</a:t>
            </a:r>
            <a:r>
              <a:rPr lang="en-US" dirty="0"/>
              <a:t> data to a file: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37CAD7-203A-364A-90E3-7A7C1560EE8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41144" y="4770894"/>
            <a:ext cx="1360982" cy="291176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B706C80-0CBE-AC4C-AEDE-E63E575583CA}"/>
              </a:ext>
            </a:extLst>
          </p:cNvPr>
          <p:cNvGrpSpPr/>
          <p:nvPr/>
        </p:nvGrpSpPr>
        <p:grpSpPr>
          <a:xfrm>
            <a:off x="6522314" y="4592200"/>
            <a:ext cx="4431610" cy="1542297"/>
            <a:chOff x="1655937" y="4926514"/>
            <a:chExt cx="4431610" cy="1542297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B21F0C1-CDE8-8745-8E5E-9BC74DFC7572}"/>
                </a:ext>
              </a:extLst>
            </p:cNvPr>
            <p:cNvSpPr txBox="1"/>
            <p:nvPr/>
          </p:nvSpPr>
          <p:spPr>
            <a:xfrm>
              <a:off x="1876137" y="5822480"/>
              <a:ext cx="421141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as before, after you </a:t>
              </a:r>
              <a:r>
                <a:rPr lang="en-US" b="1" dirty="0">
                  <a:solidFill>
                    <a:srgbClr val="003470"/>
                  </a:solidFill>
                  <a:latin typeface="Courier" pitchFamily="2" charset="0"/>
                  <a:cs typeface="Arial" panose="020B0604020202020204" pitchFamily="34" charset="0"/>
                </a:rPr>
                <a:t>.write()</a:t>
              </a:r>
              <a:r>
                <a:rPr lang="en-US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to a file </a:t>
              </a:r>
            </a:p>
            <a:p>
              <a:pPr algn="ctr"/>
              <a:r>
                <a:rPr lang="en-US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remember  to </a:t>
              </a:r>
              <a:r>
                <a:rPr lang="en-US" b="1" dirty="0">
                  <a:solidFill>
                    <a:srgbClr val="003470"/>
                  </a:solidFill>
                  <a:latin typeface="Courier" pitchFamily="2" charset="0"/>
                  <a:cs typeface="Arial" panose="020B0604020202020204" pitchFamily="34" charset="0"/>
                </a:rPr>
                <a:t>.close()</a:t>
              </a:r>
              <a:r>
                <a:rPr lang="en-US" b="1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it</a:t>
              </a:r>
            </a:p>
          </p:txBody>
        </p:sp>
        <p:sp>
          <p:nvSpPr>
            <p:cNvPr id="12" name="Circular Arrow 11">
              <a:extLst>
                <a:ext uri="{FF2B5EF4-FFF2-40B4-BE49-F238E27FC236}">
                  <a16:creationId xmlns:a16="http://schemas.microsoft.com/office/drawing/2014/main" id="{7FA0031B-FE30-FF48-9DE7-65E216B02ACE}"/>
                </a:ext>
              </a:extLst>
            </p:cNvPr>
            <p:cNvSpPr/>
            <p:nvPr/>
          </p:nvSpPr>
          <p:spPr>
            <a:xfrm rot="667459" flipH="1" flipV="1">
              <a:off x="1655937" y="4926514"/>
              <a:ext cx="1254602" cy="1260675"/>
            </a:xfrm>
            <a:prstGeom prst="circularArrow">
              <a:avLst>
                <a:gd name="adj1" fmla="val 1411"/>
                <a:gd name="adj2" fmla="val 1090850"/>
                <a:gd name="adj3" fmla="val 20880751"/>
                <a:gd name="adj4" fmla="val 18061812"/>
                <a:gd name="adj5" fmla="val 5971"/>
              </a:avLst>
            </a:prstGeom>
            <a:solidFill>
              <a:srgbClr val="003470"/>
            </a:solidFill>
            <a:ln cap="rnd"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160068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D90AC6-BF83-6449-B8B6-739FD187F4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for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B0978F-9C7D-8B48-9B4A-6F3B3EE120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What is a file</a:t>
            </a:r>
          </a:p>
          <a:p>
            <a:r>
              <a:rPr lang="en-US" sz="2400" dirty="0"/>
              <a:t>Read data in </a:t>
            </a:r>
          </a:p>
          <a:p>
            <a:r>
              <a:rPr lang="en-US" sz="2400" dirty="0"/>
              <a:t>Writing data out </a:t>
            </a:r>
          </a:p>
        </p:txBody>
      </p:sp>
    </p:spTree>
    <p:extLst>
      <p:ext uri="{BB962C8B-B14F-4D97-AF65-F5344CB8AC3E}">
        <p14:creationId xmlns:p14="http://schemas.microsoft.com/office/powerpoint/2010/main" val="42500952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CC802E68-94E2-BA4D-BDDA-FE98C299E1F9}"/>
              </a:ext>
            </a:extLst>
          </p:cNvPr>
          <p:cNvGrpSpPr/>
          <p:nvPr/>
        </p:nvGrpSpPr>
        <p:grpSpPr>
          <a:xfrm>
            <a:off x="4686954" y="1925353"/>
            <a:ext cx="6197399" cy="3950781"/>
            <a:chOff x="1473301" y="2481944"/>
            <a:chExt cx="6197399" cy="3950781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898DCBEF-C760-3244-9889-21CEC75788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grayscl/>
              <a:alphaModFix amt="50000"/>
            </a:blip>
            <a:srcRect b="28358"/>
            <a:stretch/>
          </p:blipFill>
          <p:spPr>
            <a:xfrm>
              <a:off x="1473301" y="2481944"/>
              <a:ext cx="6197399" cy="3135086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533C9BD0-D650-F149-8178-61AC34C86C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grayscl/>
              <a:alphaModFix amt="50000"/>
            </a:blip>
            <a:srcRect t="81361"/>
            <a:stretch/>
          </p:blipFill>
          <p:spPr>
            <a:xfrm>
              <a:off x="1473301" y="5617031"/>
              <a:ext cx="6197399" cy="815694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3DA77FF-E94D-7144-89CF-8B35EA12E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Writing data to a text 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146A54-18E7-E14F-955F-FD1F6483DD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US" dirty="0"/>
              <a:t>Some quirks to be aware of when </a:t>
            </a:r>
            <a:r>
              <a:rPr lang="en-US" b="1" dirty="0"/>
              <a:t>writing</a:t>
            </a:r>
            <a:r>
              <a:rPr lang="en-US" dirty="0"/>
              <a:t> to files: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37CAD7-203A-364A-90E3-7A7C1560EE8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88754" y="3077257"/>
            <a:ext cx="1176907" cy="301338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794697AE-2D6E-D042-9346-5B57E7AD1735}"/>
              </a:ext>
            </a:extLst>
          </p:cNvPr>
          <p:cNvGrpSpPr/>
          <p:nvPr/>
        </p:nvGrpSpPr>
        <p:grpSpPr>
          <a:xfrm>
            <a:off x="7364300" y="2367931"/>
            <a:ext cx="3004836" cy="1401555"/>
            <a:chOff x="1549435" y="3567376"/>
            <a:chExt cx="3004836" cy="1401555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CF12CE3-C199-FB45-BB33-0DAAE027C0C0}"/>
                </a:ext>
              </a:extLst>
            </p:cNvPr>
            <p:cNvSpPr txBox="1"/>
            <p:nvPr/>
          </p:nvSpPr>
          <p:spPr>
            <a:xfrm>
              <a:off x="1997161" y="3567376"/>
              <a:ext cx="255711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if this file </a:t>
              </a:r>
              <a:r>
                <a:rPr lang="en-US" b="1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doesn’t exist</a:t>
              </a:r>
              <a:endParaRPr lang="en-US" dirty="0">
                <a:solidFill>
                  <a:srgbClr val="00347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US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Python will create it</a:t>
              </a:r>
            </a:p>
          </p:txBody>
        </p:sp>
        <p:sp>
          <p:nvSpPr>
            <p:cNvPr id="12" name="Circular Arrow 11">
              <a:extLst>
                <a:ext uri="{FF2B5EF4-FFF2-40B4-BE49-F238E27FC236}">
                  <a16:creationId xmlns:a16="http://schemas.microsoft.com/office/drawing/2014/main" id="{CF6F27B3-9D61-6949-AFD6-0DFAEE6DC108}"/>
                </a:ext>
              </a:extLst>
            </p:cNvPr>
            <p:cNvSpPr/>
            <p:nvPr/>
          </p:nvSpPr>
          <p:spPr>
            <a:xfrm rot="900000" flipH="1">
              <a:off x="1549435" y="3708256"/>
              <a:ext cx="1254602" cy="1260675"/>
            </a:xfrm>
            <a:prstGeom prst="circularArrow">
              <a:avLst>
                <a:gd name="adj1" fmla="val 1411"/>
                <a:gd name="adj2" fmla="val 1090850"/>
                <a:gd name="adj3" fmla="val 20880751"/>
                <a:gd name="adj4" fmla="val 18061812"/>
                <a:gd name="adj5" fmla="val 5971"/>
              </a:avLst>
            </a:prstGeom>
            <a:solidFill>
              <a:srgbClr val="003470"/>
            </a:solidFill>
            <a:ln cap="rnd"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859086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C0201DD1-D9E8-D743-8B6A-077AD12D413A}"/>
              </a:ext>
            </a:extLst>
          </p:cNvPr>
          <p:cNvGrpSpPr/>
          <p:nvPr/>
        </p:nvGrpSpPr>
        <p:grpSpPr>
          <a:xfrm>
            <a:off x="4557746" y="1885598"/>
            <a:ext cx="6197399" cy="3950781"/>
            <a:chOff x="1473301" y="2481944"/>
            <a:chExt cx="6197399" cy="3950781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1048B552-B729-2948-B28A-0F2C46E079E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grayscl/>
              <a:alphaModFix amt="50000"/>
            </a:blip>
            <a:srcRect b="28358"/>
            <a:stretch/>
          </p:blipFill>
          <p:spPr>
            <a:xfrm>
              <a:off x="1473301" y="2481944"/>
              <a:ext cx="6197399" cy="3135086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7D47FC56-6345-FC46-AEDD-7CE2D8AAFA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grayscl/>
              <a:alphaModFix amt="50000"/>
            </a:blip>
            <a:srcRect t="81361"/>
            <a:stretch/>
          </p:blipFill>
          <p:spPr>
            <a:xfrm>
              <a:off x="1473301" y="5617031"/>
              <a:ext cx="6197399" cy="815694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3DA77FF-E94D-7144-89CF-8B35EA12E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Writing data to a text 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146A54-18E7-E14F-955F-FD1F6483DD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US" dirty="0"/>
              <a:t>Some quirks to be aware of when </a:t>
            </a:r>
            <a:r>
              <a:rPr lang="en-US" b="1" dirty="0"/>
              <a:t>writing</a:t>
            </a:r>
            <a:r>
              <a:rPr lang="en-US" dirty="0"/>
              <a:t> to files: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37CAD7-203A-364A-90E3-7A7C1560EE8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59546" y="3037502"/>
            <a:ext cx="1176907" cy="301338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794697AE-2D6E-D042-9346-5B57E7AD1735}"/>
              </a:ext>
            </a:extLst>
          </p:cNvPr>
          <p:cNvGrpSpPr/>
          <p:nvPr/>
        </p:nvGrpSpPr>
        <p:grpSpPr>
          <a:xfrm>
            <a:off x="7235093" y="2328176"/>
            <a:ext cx="2959953" cy="1401555"/>
            <a:chOff x="1549435" y="3567376"/>
            <a:chExt cx="2959953" cy="1401555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CF12CE3-C199-FB45-BB33-0DAAE027C0C0}"/>
                </a:ext>
              </a:extLst>
            </p:cNvPr>
            <p:cNvSpPr txBox="1"/>
            <p:nvPr/>
          </p:nvSpPr>
          <p:spPr>
            <a:xfrm>
              <a:off x="2042045" y="3567376"/>
              <a:ext cx="246734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if this file </a:t>
              </a:r>
              <a:r>
                <a:rPr lang="en-US" b="1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does exist</a:t>
              </a:r>
              <a:endParaRPr lang="en-US" dirty="0">
                <a:solidFill>
                  <a:srgbClr val="00347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US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Python will overwrite it</a:t>
              </a:r>
            </a:p>
          </p:txBody>
        </p:sp>
        <p:sp>
          <p:nvSpPr>
            <p:cNvPr id="12" name="Circular Arrow 11">
              <a:extLst>
                <a:ext uri="{FF2B5EF4-FFF2-40B4-BE49-F238E27FC236}">
                  <a16:creationId xmlns:a16="http://schemas.microsoft.com/office/drawing/2014/main" id="{CF6F27B3-9D61-6949-AFD6-0DFAEE6DC108}"/>
                </a:ext>
              </a:extLst>
            </p:cNvPr>
            <p:cNvSpPr/>
            <p:nvPr/>
          </p:nvSpPr>
          <p:spPr>
            <a:xfrm rot="900000" flipH="1">
              <a:off x="1549435" y="3708256"/>
              <a:ext cx="1254602" cy="1260675"/>
            </a:xfrm>
            <a:prstGeom prst="circularArrow">
              <a:avLst>
                <a:gd name="adj1" fmla="val 1411"/>
                <a:gd name="adj2" fmla="val 1090850"/>
                <a:gd name="adj3" fmla="val 20880751"/>
                <a:gd name="adj4" fmla="val 18061812"/>
                <a:gd name="adj5" fmla="val 5971"/>
              </a:avLst>
            </a:prstGeom>
            <a:solidFill>
              <a:srgbClr val="003470"/>
            </a:solidFill>
            <a:ln cap="rnd"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346954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1272DAB0-D7D5-9144-9AA1-B357E32681E5}"/>
              </a:ext>
            </a:extLst>
          </p:cNvPr>
          <p:cNvGrpSpPr/>
          <p:nvPr/>
        </p:nvGrpSpPr>
        <p:grpSpPr>
          <a:xfrm>
            <a:off x="4418598" y="2283162"/>
            <a:ext cx="6197399" cy="3950781"/>
            <a:chOff x="1473301" y="2481944"/>
            <a:chExt cx="6197399" cy="3950781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F173D36-8EED-834B-B89F-33D1150505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grayscl/>
              <a:alphaModFix amt="50000"/>
            </a:blip>
            <a:srcRect b="28358"/>
            <a:stretch/>
          </p:blipFill>
          <p:spPr>
            <a:xfrm>
              <a:off x="1473301" y="2481944"/>
              <a:ext cx="6197399" cy="3135086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1746F1B5-D4AE-FC49-AFCF-2FFB8FF3E7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grayscl/>
              <a:alphaModFix amt="50000"/>
            </a:blip>
            <a:srcRect t="81361"/>
            <a:stretch/>
          </p:blipFill>
          <p:spPr>
            <a:xfrm>
              <a:off x="1473301" y="5617031"/>
              <a:ext cx="6197399" cy="815694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3DA77FF-E94D-7144-89CF-8B35EA12E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Writing data to a text 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146A54-18E7-E14F-955F-FD1F6483DD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US" dirty="0"/>
              <a:t>Some quirks to be aware of when </a:t>
            </a:r>
            <a:r>
              <a:rPr lang="en-US" b="1" dirty="0"/>
              <a:t>writing</a:t>
            </a:r>
            <a:r>
              <a:rPr lang="en-US" dirty="0"/>
              <a:t> to files: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37CAD7-203A-364A-90E3-7A7C1560EE8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50221" y="3372070"/>
            <a:ext cx="366376" cy="364334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794697AE-2D6E-D042-9346-5B57E7AD1735}"/>
              </a:ext>
            </a:extLst>
          </p:cNvPr>
          <p:cNvGrpSpPr/>
          <p:nvPr/>
        </p:nvGrpSpPr>
        <p:grpSpPr>
          <a:xfrm>
            <a:off x="8007283" y="1909308"/>
            <a:ext cx="2544287" cy="2217987"/>
            <a:chOff x="2117869" y="2750944"/>
            <a:chExt cx="2544287" cy="2217987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CF12CE3-C199-FB45-BB33-0DAAE027C0C0}"/>
                </a:ext>
              </a:extLst>
            </p:cNvPr>
            <p:cNvSpPr txBox="1"/>
            <p:nvPr/>
          </p:nvSpPr>
          <p:spPr>
            <a:xfrm>
              <a:off x="2117869" y="2750944"/>
              <a:ext cx="2544287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if you want to</a:t>
              </a:r>
            </a:p>
            <a:p>
              <a:pPr algn="ctr"/>
              <a:r>
                <a:rPr lang="en-US" b="1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add to an existing file</a:t>
              </a:r>
            </a:p>
            <a:p>
              <a:pPr algn="ctr"/>
              <a:r>
                <a:rPr lang="en-US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instead of overwrite it</a:t>
              </a:r>
            </a:p>
            <a:p>
              <a:pPr algn="ctr"/>
              <a:r>
                <a:rPr lang="en-US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“a” stands for</a:t>
              </a:r>
            </a:p>
            <a:p>
              <a:pPr algn="ctr"/>
              <a:r>
                <a:rPr lang="en-US" b="1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APPEND-MODE</a:t>
              </a:r>
            </a:p>
          </p:txBody>
        </p:sp>
        <p:sp>
          <p:nvSpPr>
            <p:cNvPr id="12" name="Circular Arrow 11">
              <a:extLst>
                <a:ext uri="{FF2B5EF4-FFF2-40B4-BE49-F238E27FC236}">
                  <a16:creationId xmlns:a16="http://schemas.microsoft.com/office/drawing/2014/main" id="{CF6F27B3-9D61-6949-AFD6-0DFAEE6DC108}"/>
                </a:ext>
              </a:extLst>
            </p:cNvPr>
            <p:cNvSpPr/>
            <p:nvPr/>
          </p:nvSpPr>
          <p:spPr>
            <a:xfrm rot="900000" flipH="1">
              <a:off x="2202577" y="3708256"/>
              <a:ext cx="1254602" cy="1260675"/>
            </a:xfrm>
            <a:prstGeom prst="circularArrow">
              <a:avLst>
                <a:gd name="adj1" fmla="val 1411"/>
                <a:gd name="adj2" fmla="val 1090850"/>
                <a:gd name="adj3" fmla="val 20880751"/>
                <a:gd name="adj4" fmla="val 18061812"/>
                <a:gd name="adj5" fmla="val 5971"/>
              </a:avLst>
            </a:prstGeom>
            <a:solidFill>
              <a:srgbClr val="003470"/>
            </a:solidFill>
            <a:ln cap="rnd"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500133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44052-DF30-1C4F-963E-7CDB4F5B1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points for </a:t>
            </a:r>
            <a:r>
              <a:rPr lang="en-US" b="1" dirty="0"/>
              <a:t>writing</a:t>
            </a:r>
            <a:r>
              <a:rPr lang="en-US" dirty="0"/>
              <a:t> to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C704B0-514F-A243-B93C-74E001C641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US" dirty="0"/>
              <a:t>Three-step process:</a:t>
            </a:r>
          </a:p>
          <a:p>
            <a:pPr marL="731520" lvl="1" indent="-457200">
              <a:buFont typeface="+mj-lt"/>
              <a:buAutoNum type="arabicPeriod"/>
            </a:pPr>
            <a:r>
              <a:rPr lang="en-US" b="1" dirty="0">
                <a:latin typeface="Courier" pitchFamily="2" charset="0"/>
              </a:rPr>
              <a:t>.open()</a:t>
            </a:r>
          </a:p>
          <a:p>
            <a:pPr marL="731520" lvl="1" indent="-457200">
              <a:buFont typeface="+mj-lt"/>
              <a:buAutoNum type="arabicPeriod"/>
            </a:pPr>
            <a:r>
              <a:rPr lang="en-US" b="1" dirty="0">
                <a:latin typeface="Courier" pitchFamily="2" charset="0"/>
              </a:rPr>
              <a:t>.write()</a:t>
            </a:r>
          </a:p>
          <a:p>
            <a:pPr marL="731520" lvl="1" indent="-457200">
              <a:buFont typeface="+mj-lt"/>
              <a:buAutoNum type="arabicPeriod"/>
            </a:pPr>
            <a:r>
              <a:rPr lang="en-US" b="1" dirty="0">
                <a:latin typeface="Courier" pitchFamily="2" charset="0"/>
              </a:rPr>
              <a:t>.close()</a:t>
            </a:r>
          </a:p>
          <a:p>
            <a:r>
              <a:rPr lang="en-US" dirty="0"/>
              <a:t>Unlike </a:t>
            </a:r>
            <a:r>
              <a:rPr lang="en-US" b="1" dirty="0">
                <a:latin typeface="Courier" pitchFamily="2" charset="0"/>
              </a:rPr>
              <a:t>.read()</a:t>
            </a:r>
            <a:r>
              <a:rPr lang="en-US" dirty="0"/>
              <a:t>, you can </a:t>
            </a:r>
            <a:r>
              <a:rPr lang="en-US" b="1" dirty="0">
                <a:latin typeface="Courier" pitchFamily="2" charset="0"/>
              </a:rPr>
              <a:t>.write()</a:t>
            </a:r>
            <a:r>
              <a:rPr lang="en-US" dirty="0"/>
              <a:t> to an </a:t>
            </a:r>
            <a:r>
              <a:rPr lang="en-US" b="1" dirty="0">
                <a:latin typeface="Courier" pitchFamily="2" charset="0"/>
              </a:rPr>
              <a:t>.open()</a:t>
            </a:r>
            <a:r>
              <a:rPr lang="en-US" dirty="0"/>
              <a:t> file as many times as you want (appending each time)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If you want a new line, you have to add it yourself! (</a:t>
            </a:r>
            <a:r>
              <a:rPr lang="en-US" b="1" dirty="0">
                <a:latin typeface="Courier" pitchFamily="2" charset="0"/>
              </a:rPr>
              <a:t>\n</a:t>
            </a:r>
            <a:r>
              <a:rPr lang="en-US" dirty="0"/>
              <a:t>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759427-930F-2C4A-B70A-27BADD4376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8789" y="3110946"/>
            <a:ext cx="4337866" cy="145324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2C3FF29-E95E-D946-AF61-0DE57E55AF96}"/>
              </a:ext>
            </a:extLst>
          </p:cNvPr>
          <p:cNvSpPr/>
          <p:nvPr/>
        </p:nvSpPr>
        <p:spPr>
          <a:xfrm>
            <a:off x="8195288" y="3837566"/>
            <a:ext cx="277585" cy="3537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1651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87AB4B-A1C7-564A-B7C0-5EE97DB86B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15-minute exercise: read and write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F3E3AA-2F81-384B-8A5E-1E9B539DE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11297" y="207264"/>
            <a:ext cx="8586938" cy="5777484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dirty="0"/>
              <a:t>Write a program that: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reads the file </a:t>
            </a:r>
            <a:r>
              <a:rPr lang="en-US" b="1" dirty="0" err="1">
                <a:latin typeface="Courier" pitchFamily="2" charset="0"/>
              </a:rPr>
              <a:t>horizontal.txt</a:t>
            </a:r>
            <a:r>
              <a:rPr lang="en-US" b="1" dirty="0">
                <a:latin typeface="Courier" pitchFamily="2" charset="0"/>
              </a:rPr>
              <a:t> </a:t>
            </a:r>
            <a:r>
              <a:rPr lang="en-US" dirty="0">
                <a:latin typeface="+mj-lt"/>
              </a:rPr>
              <a:t>(under Demos on the course website; you will need to download it and save it in the same folder as your .</a:t>
            </a:r>
            <a:r>
              <a:rPr lang="en-US" dirty="0" err="1">
                <a:latin typeface="+mj-lt"/>
              </a:rPr>
              <a:t>py</a:t>
            </a:r>
            <a:r>
              <a:rPr lang="en-US" dirty="0">
                <a:latin typeface="+mj-lt"/>
              </a:rPr>
              <a:t> file) 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breaks it into individual words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writes the words to a new file </a:t>
            </a:r>
            <a:r>
              <a:rPr lang="en-US" b="1" dirty="0" err="1">
                <a:latin typeface="Courier" pitchFamily="2" charset="0"/>
              </a:rPr>
              <a:t>vertical.txt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>
                <a:latin typeface="+mj-lt"/>
                <a:cs typeface="Arial" panose="020B0604020202020204" pitchFamily="34" charset="0"/>
              </a:rPr>
              <a:t>each one on its own line</a:t>
            </a:r>
            <a:endParaRPr lang="en-US" b="1" dirty="0">
              <a:latin typeface="+mj-lt"/>
              <a:cs typeface="Arial" panose="020B0604020202020204" pitchFamily="34" charset="0"/>
            </a:endParaRP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403D3E7E-86EE-2DB4-7651-803DBA1103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07" t="4229" r="1350"/>
          <a:stretch/>
        </p:blipFill>
        <p:spPr>
          <a:xfrm>
            <a:off x="3511297" y="4344657"/>
            <a:ext cx="8705088" cy="2760726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FF0882D7-667B-E032-94C0-CAC984B5E45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11" t="15385"/>
          <a:stretch/>
        </p:blipFill>
        <p:spPr>
          <a:xfrm>
            <a:off x="3511297" y="2292096"/>
            <a:ext cx="9079025" cy="187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383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89E94-7AA8-FE43-AD37-E958A8CD2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E28198-C4E8-C941-82E3-D77FF64FCC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What did you come up with?</a:t>
            </a:r>
          </a:p>
        </p:txBody>
      </p:sp>
    </p:spTree>
    <p:extLst>
      <p:ext uri="{BB962C8B-B14F-4D97-AF65-F5344CB8AC3E}">
        <p14:creationId xmlns:p14="http://schemas.microsoft.com/office/powerpoint/2010/main" val="3429612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3AFD9F-DD56-0A49-BB63-4FF86AED6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RECAP: Computer Drive Stores Information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842A80-7773-5749-8A79-6A87130CB4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C4A6E4-83E5-0845-B490-983C55E624D1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80791" y="377983"/>
            <a:ext cx="4565138" cy="3423853"/>
          </a:xfrm>
          <a:prstGeom prst="rect">
            <a:avLst/>
          </a:prstGeom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A787F191-0B28-5E6C-74CA-6B79CF91FE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0720" y="3159578"/>
            <a:ext cx="4542225" cy="2980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89416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89E94-7AA8-FE43-AD37-E958A8CD2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</a:t>
            </a:r>
            <a:r>
              <a:rPr lang="en-US" b="1" dirty="0"/>
              <a:t>file</a:t>
            </a:r>
            <a:r>
              <a:rPr lang="en-US" dirty="0"/>
              <a:t>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86A6478-2F4E-4D41-984A-EBC7E7346C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082207" y="743488"/>
            <a:ext cx="9109793" cy="5660053"/>
          </a:xfrm>
        </p:spPr>
      </p:pic>
    </p:spTree>
    <p:extLst>
      <p:ext uri="{BB962C8B-B14F-4D97-AF65-F5344CB8AC3E}">
        <p14:creationId xmlns:p14="http://schemas.microsoft.com/office/powerpoint/2010/main" val="18295814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8781DE-9D9B-114E-9474-ABAA63F883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with </a:t>
            </a:r>
            <a:r>
              <a:rPr lang="en-US" b="1" dirty="0"/>
              <a:t>files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762745-9C62-054D-BC13-8EC1AFA5ED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Containers of </a:t>
            </a:r>
            <a:r>
              <a:rPr lang="en-US" b="1" dirty="0"/>
              <a:t>bits</a:t>
            </a:r>
            <a:r>
              <a:rPr lang="en-US" dirty="0"/>
              <a:t>, organized into </a:t>
            </a:r>
            <a:r>
              <a:rPr lang="en-US" b="1" dirty="0"/>
              <a:t>bytes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Could represent text, images, music, movies, programs, applications, list of files (folders)… but underneath, they’re all the same: 0s and 1s</a:t>
            </a:r>
          </a:p>
          <a:p>
            <a:r>
              <a:rPr lang="en-US" dirty="0"/>
              <a:t>We’ll start by playing with text files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C2D7EC-B477-4F4B-9895-16D7BCE4C1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1841" y="2319563"/>
            <a:ext cx="4168321" cy="1744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3514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62E77A-674D-AD42-922F-1A19CA651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Demo</a:t>
            </a:r>
            <a:r>
              <a:rPr lang="en-US" dirty="0"/>
              <a:t>: looking inside a text file</a:t>
            </a:r>
          </a:p>
        </p:txBody>
      </p:sp>
      <p:pic>
        <p:nvPicPr>
          <p:cNvPr id="5" name="Content Placeholder 4">
            <a:hlinkClick r:id="rId3"/>
            <a:extLst>
              <a:ext uri="{FF2B5EF4-FFF2-40B4-BE49-F238E27FC236}">
                <a16:creationId xmlns:a16="http://schemas.microsoft.com/office/drawing/2014/main" id="{0FB52474-40BE-664C-9E1D-93EA6EEB14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3200401" y="781878"/>
            <a:ext cx="8848932" cy="5638800"/>
          </a:xfrm>
        </p:spPr>
      </p:pic>
    </p:spTree>
    <p:extLst>
      <p:ext uri="{BB962C8B-B14F-4D97-AF65-F5344CB8AC3E}">
        <p14:creationId xmlns:p14="http://schemas.microsoft.com/office/powerpoint/2010/main" val="6008192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A77FF-E94D-7144-89CF-8B35EA12E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 a text 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146A54-18E7-E14F-955F-FD1F6483DD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US" dirty="0"/>
              <a:t>In order to bring data stored in a text file into a Python program, we need to </a:t>
            </a:r>
            <a:r>
              <a:rPr lang="en-US" b="1" dirty="0"/>
              <a:t>read</a:t>
            </a:r>
            <a:r>
              <a:rPr lang="en-US" dirty="0"/>
              <a:t> it: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0C92F1C-227B-4A49-98EF-E907D69AA3A2}"/>
              </a:ext>
            </a:extLst>
          </p:cNvPr>
          <p:cNvGrpSpPr/>
          <p:nvPr/>
        </p:nvGrpSpPr>
        <p:grpSpPr>
          <a:xfrm>
            <a:off x="4305156" y="1885600"/>
            <a:ext cx="6443423" cy="3983802"/>
            <a:chOff x="1350289" y="2481948"/>
            <a:chExt cx="6443423" cy="398380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708696C-6E4B-DF4F-98EB-322DB5D5EF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27506"/>
            <a:stretch/>
          </p:blipFill>
          <p:spPr>
            <a:xfrm>
              <a:off x="1350289" y="2481948"/>
              <a:ext cx="6443423" cy="3172404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E78B886-9446-E44C-8A19-8515E5D805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81450"/>
            <a:stretch/>
          </p:blipFill>
          <p:spPr>
            <a:xfrm>
              <a:off x="1350289" y="5653983"/>
              <a:ext cx="6443423" cy="81176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409449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DD8A4577-7272-CB4C-B5BB-7D7BAE30E696}"/>
              </a:ext>
            </a:extLst>
          </p:cNvPr>
          <p:cNvGrpSpPr/>
          <p:nvPr/>
        </p:nvGrpSpPr>
        <p:grpSpPr>
          <a:xfrm>
            <a:off x="4156438" y="1885601"/>
            <a:ext cx="6443423" cy="3983802"/>
            <a:chOff x="1350289" y="2481948"/>
            <a:chExt cx="6443423" cy="3983802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130DF7B-2404-514F-82B7-C709AD7D70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grayscl/>
              <a:alphaModFix amt="50000"/>
            </a:blip>
            <a:srcRect b="27506"/>
            <a:stretch/>
          </p:blipFill>
          <p:spPr>
            <a:xfrm>
              <a:off x="1350289" y="2481948"/>
              <a:ext cx="6443423" cy="3172404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93239B3E-673C-A646-9E5E-3921B093EB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grayscl/>
              <a:alphaModFix amt="50000"/>
            </a:blip>
            <a:srcRect t="81450"/>
            <a:stretch/>
          </p:blipFill>
          <p:spPr>
            <a:xfrm>
              <a:off x="1350289" y="5653983"/>
              <a:ext cx="6443423" cy="811767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3DA77FF-E94D-7144-89CF-8B35EA12E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 a text 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146A54-18E7-E14F-955F-FD1F6483DD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US" dirty="0"/>
              <a:t>In order to bring data stored in a text file into a Python program, we need to </a:t>
            </a:r>
            <a:r>
              <a:rPr lang="en-US" b="1" dirty="0"/>
              <a:t>read</a:t>
            </a:r>
            <a:r>
              <a:rPr lang="en-US" dirty="0"/>
              <a:t> it: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08696C-6E4B-DF4F-98EB-322DB5D5EFD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66144" y="2974507"/>
            <a:ext cx="383504" cy="315347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1015ED2A-2AF0-D44E-AAC4-A2EBBBFCC292}"/>
              </a:ext>
            </a:extLst>
          </p:cNvPr>
          <p:cNvGrpSpPr/>
          <p:nvPr/>
        </p:nvGrpSpPr>
        <p:grpSpPr>
          <a:xfrm>
            <a:off x="7707914" y="2328176"/>
            <a:ext cx="2007831" cy="1401555"/>
            <a:chOff x="2202577" y="3567376"/>
            <a:chExt cx="2007831" cy="1401555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4D61E14-9E5F-4D41-BAF3-387C159CFE18}"/>
                </a:ext>
              </a:extLst>
            </p:cNvPr>
            <p:cNvSpPr txBox="1"/>
            <p:nvPr/>
          </p:nvSpPr>
          <p:spPr>
            <a:xfrm>
              <a:off x="2602274" y="3567376"/>
              <a:ext cx="160813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“r” stands for</a:t>
              </a:r>
            </a:p>
            <a:p>
              <a:pPr algn="ctr"/>
              <a:r>
                <a:rPr lang="en-US" b="1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READ-MODE</a:t>
              </a:r>
            </a:p>
          </p:txBody>
        </p:sp>
        <p:sp>
          <p:nvSpPr>
            <p:cNvPr id="8" name="Circular Arrow 7">
              <a:extLst>
                <a:ext uri="{FF2B5EF4-FFF2-40B4-BE49-F238E27FC236}">
                  <a16:creationId xmlns:a16="http://schemas.microsoft.com/office/drawing/2014/main" id="{BA02593A-3194-DF49-B34F-7D346B8B64DE}"/>
                </a:ext>
              </a:extLst>
            </p:cNvPr>
            <p:cNvSpPr/>
            <p:nvPr/>
          </p:nvSpPr>
          <p:spPr>
            <a:xfrm rot="900000" flipH="1">
              <a:off x="2202577" y="3708256"/>
              <a:ext cx="1254602" cy="1260675"/>
            </a:xfrm>
            <a:prstGeom prst="circularArrow">
              <a:avLst>
                <a:gd name="adj1" fmla="val 1411"/>
                <a:gd name="adj2" fmla="val 1090850"/>
                <a:gd name="adj3" fmla="val 20880751"/>
                <a:gd name="adj4" fmla="val 18061812"/>
                <a:gd name="adj5" fmla="val 5971"/>
              </a:avLst>
            </a:prstGeom>
            <a:solidFill>
              <a:srgbClr val="003470"/>
            </a:solidFill>
            <a:ln cap="rnd"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974934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BE1ADBFA-C5D3-7A43-B5A6-7D50656A1C3F}"/>
              </a:ext>
            </a:extLst>
          </p:cNvPr>
          <p:cNvGrpSpPr/>
          <p:nvPr/>
        </p:nvGrpSpPr>
        <p:grpSpPr>
          <a:xfrm>
            <a:off x="4365159" y="2010090"/>
            <a:ext cx="6443423" cy="3983802"/>
            <a:chOff x="1350289" y="2481948"/>
            <a:chExt cx="6443423" cy="3983802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11CB61A3-25ED-2746-B58B-0E343F5E71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grayscl/>
              <a:alphaModFix amt="50000"/>
            </a:blip>
            <a:srcRect b="27506"/>
            <a:stretch/>
          </p:blipFill>
          <p:spPr>
            <a:xfrm>
              <a:off x="1350289" y="2481948"/>
              <a:ext cx="6443423" cy="3172404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7A64702-E48F-F049-8F73-6664195740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grayscl/>
              <a:alphaModFix amt="50000"/>
            </a:blip>
            <a:srcRect t="81450"/>
            <a:stretch/>
          </p:blipFill>
          <p:spPr>
            <a:xfrm>
              <a:off x="1350289" y="5653983"/>
              <a:ext cx="6443423" cy="811767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3DA77FF-E94D-7144-89CF-8B35EA12E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 a text 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146A54-18E7-E14F-955F-FD1F6483DD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US" dirty="0"/>
              <a:t>In order to bring data stored in a text file into a Python program, we need to </a:t>
            </a:r>
            <a:r>
              <a:rPr lang="en-US" b="1" dirty="0"/>
              <a:t>read</a:t>
            </a:r>
            <a:r>
              <a:rPr lang="en-US" dirty="0"/>
              <a:t> it: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08696C-6E4B-DF4F-98EB-322DB5D5EFD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02998" y="3163331"/>
            <a:ext cx="2251742" cy="233083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1015ED2A-2AF0-D44E-AAC4-A2EBBBFCC292}"/>
              </a:ext>
            </a:extLst>
          </p:cNvPr>
          <p:cNvGrpSpPr/>
          <p:nvPr/>
        </p:nvGrpSpPr>
        <p:grpSpPr>
          <a:xfrm>
            <a:off x="6225976" y="2351933"/>
            <a:ext cx="2754463" cy="1512175"/>
            <a:chOff x="2202577" y="3456756"/>
            <a:chExt cx="2754463" cy="1512175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4D61E14-9E5F-4D41-BAF3-387C159CFE18}"/>
                </a:ext>
              </a:extLst>
            </p:cNvPr>
            <p:cNvSpPr txBox="1"/>
            <p:nvPr/>
          </p:nvSpPr>
          <p:spPr>
            <a:xfrm>
              <a:off x="2617937" y="3456756"/>
              <a:ext cx="233910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as with email or texts</a:t>
              </a:r>
            </a:p>
            <a:p>
              <a:pPr algn="ctr"/>
              <a:r>
                <a:rPr lang="en-US" b="1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opening != reading</a:t>
              </a:r>
            </a:p>
          </p:txBody>
        </p:sp>
        <p:sp>
          <p:nvSpPr>
            <p:cNvPr id="8" name="Circular Arrow 7">
              <a:extLst>
                <a:ext uri="{FF2B5EF4-FFF2-40B4-BE49-F238E27FC236}">
                  <a16:creationId xmlns:a16="http://schemas.microsoft.com/office/drawing/2014/main" id="{BA02593A-3194-DF49-B34F-7D346B8B64DE}"/>
                </a:ext>
              </a:extLst>
            </p:cNvPr>
            <p:cNvSpPr/>
            <p:nvPr/>
          </p:nvSpPr>
          <p:spPr>
            <a:xfrm rot="900000" flipH="1">
              <a:off x="2202577" y="3708256"/>
              <a:ext cx="1254602" cy="1260675"/>
            </a:xfrm>
            <a:prstGeom prst="circularArrow">
              <a:avLst>
                <a:gd name="adj1" fmla="val 1411"/>
                <a:gd name="adj2" fmla="val 1090850"/>
                <a:gd name="adj3" fmla="val 20880751"/>
                <a:gd name="adj4" fmla="val 18061812"/>
                <a:gd name="adj5" fmla="val 5971"/>
              </a:avLst>
            </a:prstGeom>
            <a:solidFill>
              <a:srgbClr val="003470"/>
            </a:solidFill>
            <a:ln cap="rnd"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9869389"/>
      </p:ext>
    </p:extLst>
  </p:cSld>
  <p:clrMapOvr>
    <a:masterClrMapping/>
  </p:clrMapOvr>
</p:sld>
</file>

<file path=ppt/theme/theme1.xml><?xml version="1.0" encoding="utf-8"?>
<a:theme xmlns:a="http://schemas.openxmlformats.org/drawingml/2006/main" name="Frame">
  <a:themeElements>
    <a:clrScheme name="Frame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18A1B607-7BAE-46D6-8090-545AC7BDD73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{44CAA6D2-73C3-084C-8F3A-B537DB3AE7AC}tf10001124</Template>
  <TotalTime>911</TotalTime>
  <Words>817</Words>
  <Application>Microsoft Macintosh PowerPoint</Application>
  <PresentationFormat>Widescreen</PresentationFormat>
  <Paragraphs>120</Paragraphs>
  <Slides>25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Arial</vt:lpstr>
      <vt:lpstr>Calibri</vt:lpstr>
      <vt:lpstr>Corbel</vt:lpstr>
      <vt:lpstr>Courier</vt:lpstr>
      <vt:lpstr>Wingdings 2</vt:lpstr>
      <vt:lpstr>Frame</vt:lpstr>
      <vt:lpstr>Intro to Coding with Python– Working with Files</vt:lpstr>
      <vt:lpstr>Plan for Today</vt:lpstr>
      <vt:lpstr>RECAP: Computer Drive Stores Information </vt:lpstr>
      <vt:lpstr>What is a file?</vt:lpstr>
      <vt:lpstr>Working with files</vt:lpstr>
      <vt:lpstr>Demo: looking inside a text file</vt:lpstr>
      <vt:lpstr>Reading a text file</vt:lpstr>
      <vt:lpstr>Reading a text file</vt:lpstr>
      <vt:lpstr>Reading a text file</vt:lpstr>
      <vt:lpstr>Reading a text file</vt:lpstr>
      <vt:lpstr>Reading a text file</vt:lpstr>
      <vt:lpstr>Reading a text file</vt:lpstr>
      <vt:lpstr>Demo: Reading a text file</vt:lpstr>
      <vt:lpstr>Key points for reading files</vt:lpstr>
      <vt:lpstr>Writing data to a text file</vt:lpstr>
      <vt:lpstr>Writing data to a text file</vt:lpstr>
      <vt:lpstr>Writing data to a text file</vt:lpstr>
      <vt:lpstr>Writing data to a text file</vt:lpstr>
      <vt:lpstr>Writing data to a text file</vt:lpstr>
      <vt:lpstr>Writing data to a text file</vt:lpstr>
      <vt:lpstr>Writing data to a text file</vt:lpstr>
      <vt:lpstr>Writing data to a text file</vt:lpstr>
      <vt:lpstr>Key points for writing to files</vt:lpstr>
      <vt:lpstr>15-minute exercise: read and write</vt:lpstr>
      <vt:lpstr>Discussion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 for Everyone – Welcome!</dc:title>
  <dc:creator>Mosca, Ab</dc:creator>
  <cp:lastModifiedBy>Mosca, Ab E.</cp:lastModifiedBy>
  <cp:revision>51</cp:revision>
  <dcterms:created xsi:type="dcterms:W3CDTF">2023-08-03T18:49:17Z</dcterms:created>
  <dcterms:modified xsi:type="dcterms:W3CDTF">2024-04-17T15:10:24Z</dcterms:modified>
</cp:coreProperties>
</file>